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93" r:id="rId21"/>
    <p:sldId id="294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upr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985D-AAD8-841F-E52A-A1E9212A5AE4}" v="78" dt="2022-02-16T11:44:35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3"/>
    <p:restoredTop sz="95184"/>
  </p:normalViewPr>
  <p:slideViewPr>
    <p:cSldViewPr snapToGrid="0">
      <p:cViewPr varScale="1">
        <p:scale>
          <a:sx n="93" d="100"/>
          <a:sy n="93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 work</a:t>
          </a: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 work</a:t>
          </a: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/21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Lamberto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Febbraio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decided</a:t>
            </a:r>
            <a:r>
              <a:rPr lang="it-IT" sz="2200" dirty="0">
                <a:latin typeface="Cuprum" panose="02000506000000020004" pitchFamily="2" charset="0"/>
              </a:rPr>
              <a:t>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a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</a:t>
            </a:r>
            <a:r>
              <a:rPr lang="it-IT" sz="2200" dirty="0" err="1">
                <a:latin typeface="Cuprum" panose="02000506000000020004" pitchFamily="2" charset="0"/>
              </a:rPr>
              <a:t>addition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 the bottom </a:t>
            </a:r>
            <a:r>
              <a:rPr lang="it-IT" sz="2200" dirty="0" err="1">
                <a:latin typeface="Cuprum" panose="02000506000000020004" pitchFamily="2" charset="0"/>
              </a:rPr>
              <a:t>module</a:t>
            </a:r>
            <a:r>
              <a:rPr lang="it-IT" sz="2200" dirty="0">
                <a:latin typeface="Cuprum" panose="02000506000000020004" pitchFamily="2" charset="0"/>
              </a:rPr>
              <a:t> of </a:t>
            </a:r>
            <a:r>
              <a:rPr lang="it-IT" sz="2200" b="1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have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instantiated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ProtoNet</a:t>
            </a:r>
            <a:endParaRPr lang="it-IT" sz="2200" b="1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Hyperparameters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tried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keep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same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defined</a:t>
            </a:r>
            <a:r>
              <a:rPr lang="it-IT" sz="2200" dirty="0">
                <a:latin typeface="Cuprum" panose="02000506000000020004" pitchFamily="2" charset="0"/>
              </a:rPr>
              <a:t> in the </a:t>
            </a:r>
            <a:r>
              <a:rPr lang="it-IT" sz="2200" dirty="0" err="1">
                <a:latin typeface="Cuprum" panose="02000506000000020004" pitchFamily="2" charset="0"/>
              </a:rPr>
              <a:t>papers</a:t>
            </a:r>
            <a:r>
              <a:rPr lang="it-IT" sz="2200" dirty="0">
                <a:latin typeface="Cuprum" panose="02000506000000020004" pitchFamily="2" charset="0"/>
              </a:rPr>
              <a:t> (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&amp;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those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did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not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allow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us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859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4.000 for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2.000 for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</a:t>
            </a:r>
            <a:r>
              <a:rPr lang="it-IT" sz="2200" b="1" dirty="0" err="1">
                <a:latin typeface="Cuprum" panose="02000506000000020004" pitchFamily="2" charset="0"/>
              </a:rPr>
              <a:t>size</a:t>
            </a:r>
            <a:r>
              <a:rPr lang="it-IT" sz="2200" b="1" dirty="0">
                <a:latin typeface="Cuprum" panose="02000506000000020004" pitchFamily="2" charset="0"/>
              </a:rPr>
              <a:t>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batch: </a:t>
            </a:r>
            <a:r>
              <a:rPr lang="it-IT" sz="2200" dirty="0">
                <a:latin typeface="Cuprum" panose="02000506000000020004" pitchFamily="2" charset="0"/>
              </a:rPr>
              <a:t>1 (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only</a:t>
            </a:r>
            <a:r>
              <a:rPr lang="it-IT" sz="2200" dirty="0">
                <a:latin typeface="Cuprum" panose="02000506000000020004" pitchFamily="2" charset="0"/>
              </a:rPr>
              <a:t>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73" y="3976755"/>
            <a:ext cx="2146377" cy="21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161592" y="897784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Loss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functions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431958"/>
            <a:ext cx="0" cy="480419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</a:t>
            </a:r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  <a:endParaRPr lang="it-IT" sz="3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 err="1">
                    <a:latin typeface="Cuprum" panose="02000506000000020004" pitchFamily="2" charset="0"/>
                  </a:rPr>
                  <a:t>classification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bounding</a:t>
                </a:r>
                <a:r>
                  <a:rPr lang="it-IT" sz="2000" dirty="0">
                    <a:latin typeface="Cuprum" panose="02000506000000020004" pitchFamily="2" charset="0"/>
                  </a:rPr>
                  <a:t>-box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average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binary</a:t>
                </a:r>
                <a:r>
                  <a:rPr lang="it-IT" sz="2000" dirty="0">
                    <a:latin typeface="Cuprum" panose="02000506000000020004" pitchFamily="2" charset="0"/>
                  </a:rPr>
                  <a:t> cross-</a:t>
                </a:r>
                <a:r>
                  <a:rPr lang="it-IT" sz="2000" dirty="0" err="1">
                    <a:latin typeface="Cuprum" panose="02000506000000020004" pitchFamily="2" charset="0"/>
                  </a:rPr>
                  <a:t>entropy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4" y="2626850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494" y="2545142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sentence</a:t>
                </a:r>
                <a:r>
                  <a:rPr lang="it-IT" sz="2000" dirty="0">
                    <a:latin typeface="Cuprum" panose="02000506000000020004" pitchFamily="2" charset="0"/>
                  </a:rPr>
                  <a:t> in </a:t>
                </a:r>
                <a:r>
                  <a:rPr lang="it-IT" sz="2000" dirty="0" err="1">
                    <a:latin typeface="Cuprum" panose="02000506000000020004" pitchFamily="2" charset="0"/>
                  </a:rPr>
                  <a:t>propositional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logic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defined</a:t>
                </a:r>
                <a:r>
                  <a:rPr lang="it-IT" sz="2000" dirty="0">
                    <a:latin typeface="Cuprum" panose="02000506000000020004" pitchFamily="2" charset="0"/>
                  </a:rPr>
                  <a:t> on </a:t>
                </a:r>
                <a:r>
                  <a:rPr lang="it-IT" sz="2000" dirty="0" err="1">
                    <a:latin typeface="Cuprum" panose="02000506000000020004" pitchFamily="2" charset="0"/>
                  </a:rPr>
                  <a:t>variables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20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semantic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blipFill>
                <a:blip r:embed="rId7"/>
                <a:stretch>
                  <a:fillRect l="-1208" t="-10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</a:t>
                </a:r>
                <a:r>
                  <a:rPr lang="it-IT" sz="2200" dirty="0" err="1">
                    <a:latin typeface="Cuprum" panose="02000506000000020004" pitchFamily="2" charset="0"/>
                  </a:rPr>
                  <a:t>intersection</a:t>
                </a: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2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 err="1">
                <a:latin typeface="Cuprum" panose="02000506000000020004" pitchFamily="2" charset="0"/>
              </a:rPr>
              <a:t>Recall</a:t>
            </a:r>
            <a:endParaRPr lang="it-IT" sz="22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995891" y="5283715"/>
            <a:ext cx="6938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averaged</a:t>
            </a:r>
            <a:r>
              <a:rPr lang="it-IT" sz="2200" dirty="0">
                <a:latin typeface="Cuprum" panose="02000506000000020004" pitchFamily="2" charset="0"/>
              </a:rPr>
              <a:t> over </a:t>
            </a:r>
            <a:r>
              <a:rPr lang="it-IT" sz="2200" dirty="0" err="1">
                <a:latin typeface="Cuprum" panose="02000506000000020004" pitchFamily="2" charset="0"/>
              </a:rPr>
              <a:t>Intersection</a:t>
            </a:r>
            <a:r>
              <a:rPr lang="it-IT" sz="2200" dirty="0">
                <a:latin typeface="Cuprum" panose="02000506000000020004" pitchFamily="2" charset="0"/>
              </a:rPr>
              <a:t> over Union (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) </a:t>
            </a:r>
            <a:r>
              <a:rPr lang="it-IT" sz="2200" dirty="0" err="1">
                <a:latin typeface="Cuprum" panose="02000506000000020004" pitchFamily="2" charset="0"/>
              </a:rPr>
              <a:t>values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from the </a:t>
            </a:r>
            <a:r>
              <a:rPr lang="it-IT" sz="2200" dirty="0" err="1">
                <a:latin typeface="Cuprum" panose="02000506000000020004" pitchFamily="2" charset="0"/>
              </a:rPr>
              <a:t>range</a:t>
            </a:r>
            <a:r>
              <a:rPr lang="it-IT" sz="2200" dirty="0">
                <a:latin typeface="Cuprum" panose="02000506000000020004" pitchFamily="2" charset="0"/>
              </a:rPr>
              <a:t> .50:.05:.95 and from </a:t>
            </a:r>
            <a:r>
              <a:rPr lang="it-IT" sz="2200" dirty="0" err="1">
                <a:latin typeface="Cuprum" panose="02000506000000020004" pitchFamily="2" charset="0"/>
              </a:rPr>
              <a:t>these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are </a:t>
            </a:r>
            <a:r>
              <a:rPr lang="it-IT" sz="2200" dirty="0" err="1">
                <a:latin typeface="Cuprum" panose="02000506000000020004" pitchFamily="2" charset="0"/>
              </a:rPr>
              <a:t>extracted</a:t>
            </a:r>
            <a:r>
              <a:rPr lang="it-IT" sz="2200" dirty="0">
                <a:latin typeface="Cuprum" panose="02000506000000020004" pitchFamily="2" charset="0"/>
              </a:rPr>
              <a:t> the 100 </a:t>
            </a:r>
            <a:r>
              <a:rPr lang="it-IT" sz="2200" dirty="0" err="1">
                <a:latin typeface="Cuprum" panose="02000506000000020004" pitchFamily="2" charset="0"/>
              </a:rPr>
              <a:t>detections</a:t>
            </a:r>
            <a:r>
              <a:rPr lang="it-IT" sz="2200" dirty="0">
                <a:latin typeface="Cuprum" panose="02000506000000020004" pitchFamily="2" charset="0"/>
              </a:rPr>
              <a:t> with the </a:t>
            </a:r>
            <a:r>
              <a:rPr lang="it-IT" sz="2200" dirty="0" err="1">
                <a:latin typeface="Cuprum" panose="02000506000000020004" pitchFamily="2" charset="0"/>
              </a:rPr>
              <a:t>highest</a:t>
            </a:r>
            <a:r>
              <a:rPr lang="it-IT" sz="2200" dirty="0">
                <a:latin typeface="Cuprum" panose="02000506000000020004" pitchFamily="2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Experiments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Backbones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Frozen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Define</a:t>
            </a:r>
            <a:r>
              <a:rPr lang="it-IT" sz="2200" dirty="0">
                <a:latin typeface="Cuprum" panose="02000506000000020004" pitchFamily="2" charset="0"/>
              </a:rPr>
              <a:t> ’’Ideal 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’’ via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Backbones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3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39" y="3844335"/>
            <a:ext cx="6019494" cy="20777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Frozen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Layers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666594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665167"/>
            <a:ext cx="6096483" cy="28651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>
                <a:latin typeface="Cuprum" panose="02000506000000020004" pitchFamily="2" charset="0"/>
              </a:rPr>
              <a:t>Ideal </a:t>
            </a:r>
            <a:r>
              <a:rPr lang="it-IT" sz="3200" dirty="0" err="1">
                <a:latin typeface="Cuprum" panose="02000506000000020004" pitchFamily="2" charset="0"/>
              </a:rPr>
              <a:t>Models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D35003-F37F-0C4C-9D08-FDE247F53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8" y="2343473"/>
            <a:ext cx="9947903" cy="43425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368" y="878672"/>
            <a:ext cx="1389257" cy="13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Conclusion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One</a:t>
            </a:r>
            <a:r>
              <a:rPr lang="it-IT" sz="2200" b="1" dirty="0">
                <a:latin typeface="Cuprum" panose="02000506000000020004" pitchFamily="2" charset="0"/>
              </a:rPr>
              <a:t>-stage and anchor box-free </a:t>
            </a:r>
            <a:r>
              <a:rPr lang="it-IT" sz="2200" b="1" dirty="0" err="1">
                <a:latin typeface="Cuprum" panose="02000506000000020004" pitchFamily="2" charset="0"/>
              </a:rPr>
              <a:t>techniques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suitably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perform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better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than</a:t>
            </a:r>
            <a:r>
              <a:rPr lang="it-IT" sz="2200" dirty="0">
                <a:latin typeface="Cuprum" panose="02000506000000020004" pitchFamily="2" charset="0"/>
              </a:rPr>
              <a:t> box-</a:t>
            </a:r>
            <a:r>
              <a:rPr lang="it-IT" sz="2200" dirty="0" err="1">
                <a:latin typeface="Cuprum" panose="02000506000000020004" pitchFamily="2" charset="0"/>
              </a:rPr>
              <a:t>based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two</a:t>
            </a:r>
            <a:r>
              <a:rPr lang="it-IT" sz="2200" dirty="0">
                <a:latin typeface="Cuprum" panose="02000506000000020004" pitchFamily="2" charset="0"/>
              </a:rPr>
              <a:t>-stage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Caused</a:t>
            </a:r>
            <a:r>
              <a:rPr lang="it-IT" sz="2200" dirty="0">
                <a:latin typeface="Cuprum" panose="02000506000000020004" pitchFamily="2" charset="0"/>
              </a:rPr>
              <a:t> by the </a:t>
            </a:r>
            <a:r>
              <a:rPr lang="it-IT" sz="2200" dirty="0" err="1">
                <a:latin typeface="Cuprum" panose="02000506000000020004" pitchFamily="2" charset="0"/>
              </a:rPr>
              <a:t>hybridisation</a:t>
            </a:r>
            <a:r>
              <a:rPr lang="it-IT" sz="2200" dirty="0">
                <a:latin typeface="Cuprum" panose="02000506000000020004" pitchFamily="2" charset="0"/>
              </a:rPr>
              <a:t> of top-down and bottom-up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r>
              <a:rPr lang="it-IT" sz="2200" dirty="0">
                <a:latin typeface="Cuprum" panose="02000506000000020004" pitchFamily="2" charset="0"/>
              </a:rPr>
              <a:t> and the </a:t>
            </a:r>
            <a:r>
              <a:rPr lang="it-IT" sz="2200" dirty="0" err="1">
                <a:latin typeface="Cuprum" panose="02000506000000020004" pitchFamily="2" charset="0"/>
              </a:rPr>
              <a:t>detection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unanchored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objects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wins</a:t>
            </a:r>
            <a:r>
              <a:rPr lang="it-IT" sz="2200" dirty="0">
                <a:latin typeface="Cuprum" panose="02000506000000020004" pitchFamily="2" charset="0"/>
              </a:rPr>
              <a:t> in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and Time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51" y="4649206"/>
            <a:ext cx="1790689" cy="17749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Is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it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possible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to do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better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</a:t>
            </a:r>
            <a:r>
              <a:rPr lang="it-IT" sz="2200" dirty="0" err="1">
                <a:latin typeface="Cuprum" panose="02000506000000020004" pitchFamily="2" charset="0"/>
              </a:rPr>
              <a:t>approach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combined</a:t>
            </a:r>
            <a:r>
              <a:rPr lang="it-IT" sz="2200" dirty="0">
                <a:latin typeface="Cuprum" panose="02000506000000020004" pitchFamily="2" charset="0"/>
              </a:rPr>
              <a:t> with </a:t>
            </a:r>
            <a:r>
              <a:rPr lang="it-IT" sz="2200" dirty="0" err="1">
                <a:latin typeface="Cuprum" panose="02000506000000020004" pitchFamily="2" charset="0"/>
              </a:rPr>
              <a:t>matrix</a:t>
            </a:r>
            <a:r>
              <a:rPr lang="it-IT" sz="2200" dirty="0">
                <a:latin typeface="Cuprum" panose="02000506000000020004" pitchFamily="2" charset="0"/>
              </a:rPr>
              <a:t> NMS, </a:t>
            </a:r>
            <a:r>
              <a:rPr lang="it-IT" sz="2200" dirty="0" err="1">
                <a:latin typeface="Cuprum" panose="02000506000000020004" pitchFamily="2" charset="0"/>
              </a:rPr>
              <a:t>such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demonstrated</a:t>
            </a:r>
            <a:r>
              <a:rPr lang="it-IT" sz="2200" dirty="0">
                <a:latin typeface="Cuprum" panose="02000506000000020004" pitchFamily="2" charset="0"/>
              </a:rPr>
              <a:t> to be </a:t>
            </a:r>
            <a:r>
              <a:rPr lang="it-IT" sz="2200" dirty="0" err="1">
                <a:latin typeface="Cuprum" panose="02000506000000020004" pitchFamily="2" charset="0"/>
              </a:rPr>
              <a:t>very</a:t>
            </a:r>
            <a:r>
              <a:rPr lang="it-IT" sz="2200" dirty="0">
                <a:latin typeface="Cuprum" panose="02000506000000020004" pitchFamily="2" charset="0"/>
              </a:rPr>
              <a:t> competitive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396842" y="358915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Deep</a:t>
            </a:r>
            <a:r>
              <a:rPr lang="it-IT" sz="2200" b="1" dirty="0">
                <a:latin typeface="Cuprum" panose="02000506000000020004" pitchFamily="2" charset="0"/>
              </a:rPr>
              <a:t> Snake </a:t>
            </a:r>
            <a:r>
              <a:rPr lang="it-IT" sz="2200" dirty="0" err="1">
                <a:latin typeface="Cuprum" panose="02000506000000020004" pitchFamily="2" charset="0"/>
              </a:rPr>
              <a:t>outperforms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in </a:t>
            </a:r>
            <a:r>
              <a:rPr lang="it-IT" sz="2200" dirty="0" err="1">
                <a:latin typeface="Cuprum" panose="02000506000000020004" pitchFamily="2" charset="0"/>
              </a:rPr>
              <a:t>inference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speed</a:t>
            </a:r>
            <a:r>
              <a:rPr lang="it-IT" sz="2200" dirty="0">
                <a:latin typeface="Cuprum" panose="02000506000000020004" pitchFamily="2" charset="0"/>
              </a:rPr>
              <a:t>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40120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419341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dirty="0" err="1">
                <a:latin typeface="Cuprum" panose="02000506000000020004" pitchFamily="2" charset="0"/>
              </a:rPr>
              <a:t>Table</a:t>
            </a:r>
            <a:r>
              <a:rPr lang="it-IT" sz="3200" dirty="0">
                <a:latin typeface="Cuprum" panose="02000506000000020004" pitchFamily="2" charset="0"/>
              </a:rPr>
              <a:t> of </a:t>
            </a:r>
            <a:r>
              <a:rPr lang="it-IT" sz="3200" dirty="0" err="1">
                <a:latin typeface="Cuprum" panose="02000506000000020004" pitchFamily="2" charset="0"/>
              </a:rPr>
              <a:t>contents</a:t>
            </a:r>
            <a:endParaRPr lang="it-IT" sz="3200" dirty="0">
              <a:latin typeface="Cuprum" panose="02000506000000020004" pitchFamily="2" charset="0"/>
            </a:endParaRP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935" y="980611"/>
            <a:ext cx="3644816" cy="254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Possible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extensions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Improve</a:t>
            </a:r>
            <a:r>
              <a:rPr lang="it-IT" sz="2200" dirty="0">
                <a:latin typeface="Cuprum" panose="02000506000000020004" pitchFamily="2" charset="0"/>
              </a:rPr>
              <a:t> the performance of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by </a:t>
            </a:r>
            <a:r>
              <a:rPr lang="it-IT" sz="2200" dirty="0" err="1">
                <a:latin typeface="Cuprum" panose="02000506000000020004" pitchFamily="2" charset="0"/>
              </a:rPr>
              <a:t>trying</a:t>
            </a:r>
            <a:r>
              <a:rPr lang="it-IT" sz="2200" dirty="0">
                <a:latin typeface="Cuprum" panose="02000506000000020004" pitchFamily="2" charset="0"/>
              </a:rPr>
              <a:t> to use </a:t>
            </a:r>
            <a:r>
              <a:rPr lang="it-IT" sz="2200" dirty="0" err="1">
                <a:latin typeface="Cuprum" panose="02000506000000020004" pitchFamily="2" charset="0"/>
              </a:rPr>
              <a:t>Deep</a:t>
            </a:r>
            <a:r>
              <a:rPr lang="it-IT" sz="2200" dirty="0">
                <a:latin typeface="Cuprum" panose="02000506000000020004" pitchFamily="2" charset="0"/>
              </a:rPr>
              <a:t> Snake </a:t>
            </a:r>
            <a:r>
              <a:rPr lang="it-IT" sz="2200" b="1" dirty="0" err="1">
                <a:latin typeface="Cuprum" panose="02000506000000020004" pitchFamily="2" charset="0"/>
              </a:rPr>
              <a:t>contour-based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approach</a:t>
            </a:r>
            <a:r>
              <a:rPr lang="it-IT" sz="2200" b="1" dirty="0">
                <a:latin typeface="Cuprum" panose="02000506000000020004" pitchFamily="2" charset="0"/>
              </a:rPr>
              <a:t> for </a:t>
            </a:r>
            <a:r>
              <a:rPr lang="it-IT" sz="2200" b="1" dirty="0" err="1">
                <a:latin typeface="Cuprum" panose="02000506000000020004" pitchFamily="2" charset="0"/>
              </a:rPr>
              <a:t>detecting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object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bounding</a:t>
            </a:r>
            <a:r>
              <a:rPr lang="it-IT" sz="2200" b="1" dirty="0">
                <a:latin typeface="Cuprum" panose="02000506000000020004" pitchFamily="2" charset="0"/>
              </a:rPr>
              <a:t>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09" y="2966249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082218" y="3848251"/>
            <a:ext cx="1080000" cy="1080000"/>
          </a:xfrm>
          <a:prstGeom prst="mathPlus">
            <a:avLst/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 err="1">
                <a:latin typeface="Cuprum" panose="02000506000000020004" pitchFamily="2" charset="0"/>
              </a:rPr>
              <a:t>That’s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all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 err="1">
                <a:effectLst/>
                <a:latin typeface="+mn-lt"/>
              </a:rPr>
              <a:t>eleonora.signor@studenti.unipd.it</a:t>
            </a:r>
            <a:r>
              <a:rPr lang="it-IT" sz="1400" dirty="0">
                <a:effectLst/>
                <a:latin typeface="+mn-lt"/>
              </a:rPr>
              <a:t>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Instance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Segmentation</a:t>
            </a:r>
            <a:r>
              <a:rPr lang="it-IT" sz="3200" dirty="0">
                <a:latin typeface="Cuprum" panose="02000506000000020004" pitchFamily="2" charset="0"/>
              </a:rPr>
              <a:t>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2" y="2753133"/>
            <a:ext cx="6686485" cy="3188249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7" y="2853166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Mask</a:t>
            </a:r>
            <a:r>
              <a:rPr lang="it-IT" sz="3200" u="sng" dirty="0">
                <a:latin typeface="Cuprum" panose="02000506000000020004" pitchFamily="2" charset="0"/>
              </a:rPr>
              <a:t> R-CNN</a:t>
            </a:r>
            <a:r>
              <a:rPr lang="it-IT" sz="3200" dirty="0">
                <a:latin typeface="Cuprum" panose="02000506000000020004" pitchFamily="2" charset="0"/>
              </a:rPr>
              <a:t>: Box-</a:t>
            </a:r>
            <a:r>
              <a:rPr lang="it-IT" sz="3200" dirty="0" err="1">
                <a:latin typeface="Cuprum" panose="02000506000000020004" pitchFamily="2" charset="0"/>
              </a:rPr>
              <a:t>based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two</a:t>
            </a:r>
            <a:r>
              <a:rPr lang="it-IT" sz="3200" dirty="0">
                <a:latin typeface="Cuprum" panose="02000506000000020004" pitchFamily="2" charset="0"/>
              </a:rPr>
              <a:t> stage </a:t>
            </a:r>
            <a:r>
              <a:rPr lang="it-IT" sz="3200" dirty="0" err="1">
                <a:latin typeface="Cuprum" panose="02000506000000020004" pitchFamily="2" charset="0"/>
              </a:rPr>
              <a:t>approch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Generates</a:t>
            </a:r>
            <a:r>
              <a:rPr lang="it-IT" sz="2200" dirty="0">
                <a:latin typeface="Cuprum" panose="02000506000000020004" pitchFamily="2" charset="0"/>
              </a:rPr>
              <a:t> a </a:t>
            </a:r>
            <a:r>
              <a:rPr lang="it-IT" sz="2200" dirty="0" err="1">
                <a:latin typeface="Cuprum" panose="02000506000000020004" pitchFamily="2" charset="0"/>
              </a:rPr>
              <a:t>segmentation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instance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Region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</a:t>
            </a:r>
            <a:r>
              <a:rPr lang="it-IT" sz="2200" dirty="0" err="1">
                <a:latin typeface="Cuprum" panose="02000506000000020004" pitchFamily="2" charset="0"/>
              </a:rPr>
              <a:t>label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bounding</a:t>
            </a:r>
            <a:r>
              <a:rPr lang="it-IT" sz="2200" dirty="0">
                <a:latin typeface="Cuprum" panose="02000506000000020004" pitchFamily="2" charset="0"/>
              </a:rPr>
              <a:t> box offset and </a:t>
            </a:r>
            <a:r>
              <a:rPr lang="it-IT" sz="2200" dirty="0" err="1">
                <a:latin typeface="Cuprum" panose="02000506000000020004" pitchFamily="2" charset="0"/>
              </a:rPr>
              <a:t>object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r>
              <a:rPr lang="it-IT" sz="2200" dirty="0">
                <a:latin typeface="Cuprum" panose="02000506000000020004" pitchFamily="2" charset="0"/>
              </a:rPr>
              <a:t>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RoIAlign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187293"/>
            <a:ext cx="5202524" cy="23832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7" y="919552"/>
            <a:ext cx="4092039" cy="3544934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</a:t>
            </a:r>
            <a:r>
              <a:rPr lang="it-IT" sz="3200" dirty="0" err="1">
                <a:latin typeface="Cuprum" panose="02000506000000020004" pitchFamily="2" charset="0"/>
              </a:rPr>
              <a:t>one</a:t>
            </a:r>
            <a:r>
              <a:rPr lang="it-IT" sz="3200" dirty="0">
                <a:latin typeface="Cuprum" panose="02000506000000020004" pitchFamily="2" charset="0"/>
              </a:rPr>
              <a:t>-stage </a:t>
            </a:r>
            <a:r>
              <a:rPr lang="it-IT" sz="3200" dirty="0" err="1">
                <a:latin typeface="Cuprum" panose="02000506000000020004" pitchFamily="2" charset="0"/>
              </a:rPr>
              <a:t>approach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deals</a:t>
            </a:r>
            <a:r>
              <a:rPr lang="it-IT" sz="2200" dirty="0">
                <a:latin typeface="Cuprum" panose="02000506000000020004" pitchFamily="2" charset="0"/>
              </a:rPr>
              <a:t> with the production of the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</a:t>
            </a:r>
            <a:r>
              <a:rPr lang="it-IT" sz="2200" b="1" dirty="0" err="1">
                <a:latin typeface="Cuprum" panose="02000506000000020004" pitchFamily="2" charset="0"/>
              </a:rPr>
              <a:t>layer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>
                <a:latin typeface="Cuprum" panose="02000506000000020004" pitchFamily="2" charset="0"/>
              </a:rPr>
              <a:t>a single </a:t>
            </a:r>
            <a:r>
              <a:rPr lang="it-IT" sz="2200" dirty="0" err="1">
                <a:latin typeface="Cuprum" panose="02000506000000020004" pitchFamily="2" charset="0"/>
              </a:rPr>
              <a:t>convolution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one</a:t>
            </a:r>
            <a:r>
              <a:rPr lang="it-IT" sz="2200" dirty="0">
                <a:latin typeface="Cuprum" panose="02000506000000020004" pitchFamily="2" charset="0"/>
              </a:rPr>
              <a:t> for 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tower</a:t>
            </a:r>
            <a:r>
              <a:rPr lang="it-IT" sz="2200" dirty="0">
                <a:latin typeface="Cuprum" panose="02000506000000020004" pitchFamily="2" charset="0"/>
              </a:rPr>
              <a:t>. </a:t>
            </a:r>
            <a:r>
              <a:rPr lang="it-IT" sz="2200" dirty="0" err="1">
                <a:latin typeface="Cuprum" panose="02000506000000020004" pitchFamily="2" charset="0"/>
              </a:rPr>
              <a:t>Predictions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attention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instances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Blender</a:t>
            </a:r>
            <a:r>
              <a:rPr lang="it-IT" sz="2200" b="1" dirty="0">
                <a:latin typeface="Cuprum" panose="02000506000000020004" pitchFamily="2" charset="0"/>
              </a:rPr>
              <a:t>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combines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r>
              <a:rPr lang="it-IT" sz="2200" dirty="0">
                <a:latin typeface="Cuprum" panose="02000506000000020004" pitchFamily="2" charset="0"/>
              </a:rPr>
              <a:t> with </a:t>
            </a:r>
            <a:r>
              <a:rPr lang="it-IT" sz="2200" dirty="0" err="1">
                <a:latin typeface="Cuprum" panose="02000506000000020004" pitchFamily="2" charset="0"/>
              </a:rPr>
              <a:t>attentions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156793"/>
            <a:ext cx="6694555" cy="2602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712251"/>
            <a:ext cx="6728803" cy="2391910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dirty="0">
                <a:latin typeface="Cuprum" panose="02000506000000020004" pitchFamily="2" charset="0"/>
              </a:rPr>
              <a:t>Box-free </a:t>
            </a:r>
            <a:r>
              <a:rPr lang="it-IT" sz="2800" dirty="0" err="1">
                <a:latin typeface="Cuprum" panose="02000506000000020004" pitchFamily="2" charset="0"/>
              </a:rPr>
              <a:t>one</a:t>
            </a:r>
            <a:r>
              <a:rPr lang="it-IT" sz="2800" dirty="0">
                <a:latin typeface="Cuprum" panose="02000506000000020004" pitchFamily="2" charset="0"/>
              </a:rPr>
              <a:t>-stage </a:t>
            </a:r>
            <a:r>
              <a:rPr lang="it-IT" sz="2800" dirty="0" err="1">
                <a:latin typeface="Cuprum" panose="02000506000000020004" pitchFamily="2" charset="0"/>
              </a:rPr>
              <a:t>approach</a:t>
            </a:r>
            <a:endParaRPr lang="it-IT" sz="2800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kernel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prediction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feature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learning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Matrix non-maximum </a:t>
            </a:r>
            <a:r>
              <a:rPr lang="it-IT" sz="2000" dirty="0" err="1">
                <a:latin typeface="Cuprum" panose="02000506000000020004" pitchFamily="2" charset="0"/>
              </a:rPr>
              <a:t>suppression</a:t>
            </a:r>
            <a:r>
              <a:rPr lang="it-IT" sz="2000" dirty="0">
                <a:latin typeface="Cuprum" panose="02000506000000020004" pitchFamily="2" charset="0"/>
              </a:rPr>
              <a:t>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48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dirty="0" err="1">
                <a:latin typeface="Cuprum" panose="02000506000000020004" pitchFamily="2" charset="0"/>
              </a:rPr>
              <a:t>Contour-based</a:t>
            </a:r>
            <a:r>
              <a:rPr lang="it-IT" sz="2800" dirty="0">
                <a:latin typeface="Cuprum" panose="02000506000000020004" pitchFamily="2" charset="0"/>
              </a:rPr>
              <a:t> </a:t>
            </a:r>
            <a:r>
              <a:rPr lang="it-IT" sz="2800" dirty="0" err="1">
                <a:latin typeface="Cuprum" panose="02000506000000020004" pitchFamily="2" charset="0"/>
              </a:rPr>
              <a:t>approach</a:t>
            </a:r>
            <a:endParaRPr lang="it-IT" sz="2800" dirty="0">
              <a:latin typeface="Cuprum" panose="02000506000000020004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Initial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contour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proposal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iteratively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deforms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Circular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Convolution</a:t>
            </a:r>
            <a:endParaRPr lang="it-IT" sz="20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Cityscapes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Benchmarks</a:t>
            </a:r>
            <a:r>
              <a:rPr lang="it-IT" sz="2000" dirty="0">
                <a:latin typeface="Cuprum" panose="02000506000000020004" pitchFamily="2" charset="0"/>
              </a:rPr>
              <a:t> and large-scale </a:t>
            </a:r>
            <a:r>
              <a:rPr lang="it-IT" sz="2000" dirty="0" err="1">
                <a:latin typeface="Cuprum" panose="02000506000000020004" pitchFamily="2" charset="0"/>
              </a:rPr>
              <a:t>datasets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urban</a:t>
            </a:r>
            <a:r>
              <a:rPr lang="it-IT" sz="2000" dirty="0">
                <a:latin typeface="Cuprum" panose="02000506000000020004" pitchFamily="2" charset="0"/>
              </a:rPr>
              <a:t> scene </a:t>
            </a:r>
            <a:r>
              <a:rPr lang="it-IT" sz="2000" dirty="0" err="1">
                <a:latin typeface="Cuprum" panose="02000506000000020004" pitchFamily="2" charset="0"/>
              </a:rPr>
              <a:t>understanding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Video </a:t>
            </a:r>
            <a:r>
              <a:rPr lang="it-IT" sz="2000" dirty="0" err="1">
                <a:latin typeface="Cuprum" panose="02000506000000020004" pitchFamily="2" charset="0"/>
              </a:rPr>
              <a:t>sequences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recorded</a:t>
            </a:r>
            <a:r>
              <a:rPr lang="it-IT" sz="2000" dirty="0">
                <a:latin typeface="Cuprum" panose="02000506000000020004" pitchFamily="2" charset="0"/>
              </a:rPr>
              <a:t> in 50 </a:t>
            </a:r>
            <a:r>
              <a:rPr lang="it-IT" sz="2000" dirty="0" err="1">
                <a:latin typeface="Cuprum" panose="02000506000000020004" pitchFamily="2" charset="0"/>
              </a:rPr>
              <a:t>different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cities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High-</a:t>
            </a:r>
            <a:r>
              <a:rPr lang="it-IT" sz="2000" dirty="0" err="1">
                <a:latin typeface="Cuprum" panose="02000506000000020004" pitchFamily="2" charset="0"/>
              </a:rPr>
              <a:t>quality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annotations</a:t>
            </a:r>
            <a:r>
              <a:rPr lang="it-IT" sz="2000" dirty="0">
                <a:latin typeface="Cuprum" panose="02000506000000020004" pitchFamily="2" charset="0"/>
              </a:rPr>
              <a:t>, or/and </a:t>
            </a:r>
            <a:r>
              <a:rPr lang="it-IT" sz="2000" dirty="0" err="1">
                <a:latin typeface="Cuprum" panose="02000506000000020004" pitchFamily="2" charset="0"/>
              </a:rPr>
              <a:t>coarse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gtFine</a:t>
            </a:r>
            <a:r>
              <a:rPr lang="it-IT" sz="2000" dirty="0">
                <a:latin typeface="Cuprum" panose="02000506000000020004" pitchFamily="2" charset="0"/>
              </a:rPr>
              <a:t>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images in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good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weather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conditions</a:t>
            </a:r>
            <a:endParaRPr lang="it-IT" sz="2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WildDash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</a:t>
            </a:r>
            <a:r>
              <a:rPr lang="it-IT" sz="2000" dirty="0" err="1">
                <a:latin typeface="Cuprum" panose="02000506000000020004" pitchFamily="2" charset="0"/>
              </a:rPr>
              <a:t>dataset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instance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segmentation</a:t>
            </a:r>
            <a:r>
              <a:rPr lang="it-IT" sz="2000" dirty="0">
                <a:latin typeface="Cuprum" panose="02000506000000020004" pitchFamily="2" charset="0"/>
              </a:rPr>
              <a:t> for the </a:t>
            </a:r>
            <a:r>
              <a:rPr lang="it-IT" sz="2000" dirty="0" err="1">
                <a:latin typeface="Cuprum" panose="02000506000000020004" pitchFamily="2" charset="0"/>
              </a:rPr>
              <a:t>automotive</a:t>
            </a:r>
            <a:r>
              <a:rPr lang="it-IT" sz="2000" dirty="0">
                <a:latin typeface="Cuprum" panose="02000506000000020004" pitchFamily="2" charset="0"/>
              </a:rPr>
              <a:t>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Scenarios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such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rain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darkness</a:t>
            </a:r>
            <a:r>
              <a:rPr lang="it-IT" sz="2000" dirty="0">
                <a:latin typeface="Cuprum" panose="02000506000000020004" pitchFamily="2" charset="0"/>
              </a:rPr>
              <a:t>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</a:t>
            </a:r>
            <a:r>
              <a:rPr lang="it-IT" sz="2000" dirty="0" err="1">
                <a:latin typeface="Cuprum" panose="02000506000000020004" pitchFamily="2" charset="0"/>
              </a:rPr>
              <a:t>gt</a:t>
            </a:r>
            <a:r>
              <a:rPr lang="it-IT" sz="2000" dirty="0">
                <a:latin typeface="Cuprum" panose="02000506000000020004" pitchFamily="2" charset="0"/>
              </a:rPr>
              <a:t>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3405</a:t>
            </a:r>
            <a:r>
              <a:rPr lang="it-IT" sz="2000" dirty="0">
                <a:latin typeface="Cuprum"/>
              </a:rPr>
              <a:t> </a:t>
            </a:r>
            <a:r>
              <a:rPr lang="it-IT" sz="2000" dirty="0" err="1">
                <a:latin typeface="Cuprum"/>
              </a:rPr>
              <a:t>train</a:t>
            </a:r>
            <a:r>
              <a:rPr lang="it-IT" sz="2000" dirty="0">
                <a:latin typeface="Cuprum"/>
              </a:rPr>
              <a:t> images</a:t>
            </a:r>
            <a:endParaRPr lang="it-IT" sz="20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13</a:t>
            </a:r>
            <a:r>
              <a:rPr lang="it-IT" sz="2000" dirty="0">
                <a:latin typeface="Cuprum"/>
              </a:rPr>
              <a:t> classes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759101" y="5687937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17056-6274-459D-B39A-C3084EB9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59" y="5347752"/>
            <a:ext cx="1077503" cy="1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AdelaiDet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found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during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 for </a:t>
            </a:r>
            <a:r>
              <a:rPr lang="it-IT" sz="2200" dirty="0" err="1">
                <a:latin typeface="Cuprum" panose="02000506000000020004" pitchFamily="2" charset="0"/>
              </a:rPr>
              <a:t>concretise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concept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comparison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042" y="1058979"/>
            <a:ext cx="2602786" cy="2611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1055569"/>
            <a:ext cx="2175509" cy="21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6920</TotalTime>
  <Words>915</Words>
  <Application>Microsoft Office PowerPoint</Application>
  <PresentationFormat>Widescreen</PresentationFormat>
  <Paragraphs>182</Paragraphs>
  <Slides>21</Slides>
  <Notes>21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3" baseType="lpstr"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216</cp:revision>
  <dcterms:created xsi:type="dcterms:W3CDTF">2020-09-17T13:29:54Z</dcterms:created>
  <dcterms:modified xsi:type="dcterms:W3CDTF">2022-02-16T12:06:32Z</dcterms:modified>
</cp:coreProperties>
</file>